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0" r:id="rId14"/>
    <p:sldId id="261" r:id="rId15"/>
    <p:sldId id="262" r:id="rId16"/>
    <p:sldId id="263" r:id="rId17"/>
    <p:sldId id="264" r:id="rId18"/>
  </p:sldIdLst>
  <p:sldSz cx="18288000" cy="10287000"/>
  <p:notesSz cx="6858000" cy="9144000"/>
  <p:embeddedFontLst>
    <p:embeddedFont>
      <p:font typeface="Impact" panose="020B0806030902050204" pitchFamily="34" charset="0"/>
      <p:regular r:id="rId20"/>
    </p:embeddedFont>
    <p:embeddedFont>
      <p:font typeface="Lobster" panose="00000500000000000000" pitchFamily="2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acifico" panose="00000500000000000000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VTfPeuph8O4z6nnE8PyMA4ke/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 autoAdjust="0"/>
    <p:restoredTop sz="94660"/>
  </p:normalViewPr>
  <p:slideViewPr>
    <p:cSldViewPr snapToGrid="0">
      <p:cViewPr varScale="1">
        <p:scale>
          <a:sx n="41" d="100"/>
          <a:sy n="41" d="100"/>
        </p:scale>
        <p:origin x="102" y="10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ectronicdesign.com/technologies/iot/article/21124294/the-internet-of-things-protocols-you-need-to-know" TargetMode="External"/><Relationship Id="rId5" Type="http://schemas.openxmlformats.org/officeDocument/2006/relationships/hyperlink" Target="https://www.cisco.com/c/en/us/solutions/internet-of-things/iot-stack-explained.html" TargetMode="External"/><Relationship Id="rId4" Type="http://schemas.openxmlformats.org/officeDocument/2006/relationships/hyperlink" Target="https://www.st.com/resource/en/reference_manual/dm00031020-stm32f405-415-407-417-427-437-advanced-arm-based-32-bit-mcus-stmicroelectronics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2541309" y="0"/>
            <a:ext cx="5746691" cy="1711780"/>
          </a:xfrm>
          <a:custGeom>
            <a:avLst/>
            <a:gdLst/>
            <a:ahLst/>
            <a:cxnLst/>
            <a:rect l="l" t="t" r="r" b="b"/>
            <a:pathLst>
              <a:path w="5746691" h="1711780" extrusionOk="0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86" name="Google Shape;86;p1"/>
          <p:cNvSpPr txBox="1"/>
          <p:nvPr/>
        </p:nvSpPr>
        <p:spPr>
          <a:xfrm>
            <a:off x="1028700" y="6564264"/>
            <a:ext cx="8682276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Arquitectura</a:t>
            </a:r>
            <a:r>
              <a:rPr lang="en-US" sz="4000" b="1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4000" b="1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Computadores</a:t>
            </a:r>
            <a:r>
              <a:rPr lang="en-US" sz="4000" b="1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4000" b="1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Ensambladores</a:t>
            </a:r>
            <a:r>
              <a:rPr lang="en-US" sz="4000" b="1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2</a:t>
            </a:r>
          </a:p>
        </p:txBody>
      </p:sp>
      <p:sp>
        <p:nvSpPr>
          <p:cNvPr id="87" name="Google Shape;87;p1"/>
          <p:cNvSpPr txBox="1"/>
          <p:nvPr/>
        </p:nvSpPr>
        <p:spPr>
          <a:xfrm>
            <a:off x="2663342" y="2475784"/>
            <a:ext cx="12375000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b="1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Control y Automatización con Arduino e </a:t>
            </a:r>
            <a:r>
              <a:rPr lang="es-MX" sz="7200" b="1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IoT</a:t>
            </a:r>
            <a:endParaRPr sz="7200"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1063303" y="8745251"/>
            <a:ext cx="6981379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Escuela de Ingenieria de Ciencias Y Sistemas</a:t>
            </a:r>
            <a:endParaRPr sz="2499" b="1" i="0" u="none" strike="noStrike" cap="non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028700" y="9210675"/>
            <a:ext cx="66675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Facultad de Ingenieria</a:t>
            </a:r>
            <a:endParaRPr sz="2499" b="1" i="0" u="none" strike="noStrike" cap="non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28600" y="9588254"/>
            <a:ext cx="8115300" cy="41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Universidad de San Carlos de Guatemala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436BED-617D-22EC-9345-D36EE5561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rduino vs Raspberry Pi">
            <a:extLst>
              <a:ext uri="{FF2B5EF4-FFF2-40B4-BE49-F238E27FC236}">
                <a16:creationId xmlns:a16="http://schemas.microsoft.com/office/drawing/2014/main" id="{1CBDF383-89A1-81DB-4655-58E71BFA8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" r="23249"/>
          <a:stretch>
            <a:fillRect/>
          </a:stretch>
        </p:blipFill>
        <p:spPr bwMode="auto">
          <a:xfrm>
            <a:off x="6165190" y="10"/>
            <a:ext cx="12122810" cy="10286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177" name="Freeform: Shape 717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8570" cy="10287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79" name="Freeform: Shape 717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23330" cy="10287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BA20A3-04BA-853F-0873-656FAB4F8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971" y="1683544"/>
            <a:ext cx="6035040" cy="4806201"/>
          </a:xfrm>
        </p:spPr>
        <p:txBody>
          <a:bodyPr anchor="b">
            <a:normAutofit/>
          </a:bodyPr>
          <a:lstStyle/>
          <a:p>
            <a:pPr algn="l"/>
            <a:r>
              <a:rPr lang="es-GT" sz="6100" b="1"/>
              <a:t>ARQUITECTURAS Y PLACAS UTILIZADAS EN IOT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127E4-B884-56D7-1FC5-1B13D1DCD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971" y="7309383"/>
            <a:ext cx="5899959" cy="181221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 sz="2600" dirty="0"/>
              <a:t>Las arquitecturas </a:t>
            </a:r>
            <a:r>
              <a:rPr lang="es-MX" sz="2600" dirty="0" err="1"/>
              <a:t>IoT</a:t>
            </a:r>
            <a:r>
              <a:rPr lang="es-MX" sz="2600" dirty="0"/>
              <a:t> pueden ser centralizadas, distribuidas o híbridas. Las placas más usadas son Arduino, ESP32, Raspberry Pi y </a:t>
            </a:r>
            <a:r>
              <a:rPr lang="es-MX" sz="2600" dirty="0" err="1"/>
              <a:t>NodeMCU</a:t>
            </a:r>
            <a:r>
              <a:rPr lang="es-MX" sz="2600" dirty="0"/>
              <a:t>.</a:t>
            </a:r>
            <a:endParaRPr lang="es-GT" sz="2600" dirty="0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603504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48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99A8C-CC6F-3540-DDF1-214740D63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4" name="Rectangle 819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8D652B-4FA7-C4D6-DFFE-836219F43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715" y="4441074"/>
            <a:ext cx="6054501" cy="3581400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GT" sz="6300" b="1"/>
              <a:t>PROTOCOLOS DE COMUNICACIÓN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DE0686-A483-0E30-C533-CF298D55D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713" y="1429555"/>
            <a:ext cx="6054500" cy="2564774"/>
          </a:xfrm>
        </p:spPr>
        <p:txBody>
          <a:bodyPr anchor="b">
            <a:normAutofit/>
          </a:bodyPr>
          <a:lstStyle/>
          <a:p>
            <a:pPr algn="l"/>
            <a:r>
              <a:rPr lang="es-GT" sz="3000"/>
              <a:t>Zigbee: bajo consumo, redes malladas.  Bluetooth: corto alcance, ideal para wearables.  Wi-Fi: alto ancho de banda, amplia cobertura.</a:t>
            </a:r>
          </a:p>
        </p:txBody>
      </p:sp>
      <p:grpSp>
        <p:nvGrpSpPr>
          <p:cNvPr id="8215" name="Group 820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477488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216" name="Rectangle 820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7" name="Rectangle 820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8" name="Rectangle 820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19" name="Rectangle 820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0" name="Rectangle 820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01" name="Group 820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477488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202" name="Rectangle 820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3" name="Rectangle 820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4" name="Rectangle 820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06" name="Rectangle 820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8" name="Rectangle 820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PROTOCOLOS EN IOT - Mind Map">
            <a:extLst>
              <a:ext uri="{FF2B5EF4-FFF2-40B4-BE49-F238E27FC236}">
                <a16:creationId xmlns:a16="http://schemas.microsoft.com/office/drawing/2014/main" id="{559E72D2-8F99-DB43-506E-7E725A06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3738" y="2909255"/>
            <a:ext cx="8304001" cy="438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CD2588-E2AE-9AB4-B304-1B2D75C54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2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6C4017-A933-5AE4-CE4C-5D4360616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222" y="1198054"/>
            <a:ext cx="7831778" cy="4608023"/>
          </a:xfrm>
        </p:spPr>
        <p:txBody>
          <a:bodyPr anchor="b">
            <a:normAutofit/>
          </a:bodyPr>
          <a:lstStyle/>
          <a:p>
            <a:r>
              <a:rPr lang="es-GT" b="1"/>
              <a:t>REDES INALÁMBRICAS</a:t>
            </a:r>
            <a:endParaRPr lang="es-GT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872C8A-9B19-BAD1-E6C0-898707CC1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5222" y="5944188"/>
            <a:ext cx="7831777" cy="3153162"/>
          </a:xfrm>
        </p:spPr>
        <p:txBody>
          <a:bodyPr anchor="t">
            <a:normAutofit/>
          </a:bodyPr>
          <a:lstStyle/>
          <a:p>
            <a:r>
              <a:rPr lang="es-MX"/>
              <a:t> Modo Access Point: crea una red local.  Modo </a:t>
            </a:r>
            <a:r>
              <a:rPr lang="es-MX" err="1"/>
              <a:t>Soft</a:t>
            </a:r>
            <a:r>
              <a:rPr lang="es-MX"/>
              <a:t> AP: combinado con cliente.  Modo Cliente: se conecta a una red existente.</a:t>
            </a:r>
            <a:endParaRPr lang="es-GT"/>
          </a:p>
        </p:txBody>
      </p:sp>
      <p:sp>
        <p:nvSpPr>
          <p:cNvPr id="9230" name="Freeform: Shape 9224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06088" y="0"/>
            <a:ext cx="2606102" cy="1439304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27" name="Freeform: Shape 9226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51004" y="1"/>
            <a:ext cx="1732713" cy="886514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18" name="Picture 2" descr="ESP32 - Connect to best WiFi from multiple options - iotespresso.com">
            <a:extLst>
              <a:ext uri="{FF2B5EF4-FFF2-40B4-BE49-F238E27FC236}">
                <a16:creationId xmlns:a16="http://schemas.microsoft.com/office/drawing/2014/main" id="{EA07E1C7-BCFF-9411-6029-7CCDDA1B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6864" y="2670558"/>
            <a:ext cx="7409256" cy="437146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9" name="Freeform: Shape 9228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48388" y="4374367"/>
            <a:ext cx="239612" cy="829494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31" name="Freeform: Shape 9230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2660" y="8576859"/>
            <a:ext cx="2657413" cy="171014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33" name="Freeform: Shape 9232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71266" y="9388134"/>
            <a:ext cx="2348910" cy="898867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35" name="Freeform: Shape 9234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5730" y="8753475"/>
            <a:ext cx="2322270" cy="1533526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3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 txBox="1"/>
          <p:nvPr/>
        </p:nvSpPr>
        <p:spPr>
          <a:xfrm>
            <a:off x="1374889" y="654364"/>
            <a:ext cx="139911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2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8" i="0" u="none" strike="noStrike" cap="none">
                <a:solidFill>
                  <a:srgbClr val="131416"/>
                </a:solidFill>
                <a:latin typeface="Impact"/>
                <a:ea typeface="Impact"/>
                <a:cs typeface="Impact"/>
                <a:sym typeface="Impact"/>
              </a:rPr>
              <a:t>APLICACIONES POR MEDIO DE EJEMPLOS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374889" y="3650660"/>
            <a:ext cx="14365903" cy="14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3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75" b="0" i="0" u="none" strike="noStrike" cap="non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Cuando se pueda dar ejemplos de aplicacion que vallan de acuerdo a los temas vistos (comprension y aplicacion)</a:t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13447195" y="5334021"/>
            <a:ext cx="4626468" cy="4575998"/>
          </a:xfrm>
          <a:custGeom>
            <a:avLst/>
            <a:gdLst/>
            <a:ahLst/>
            <a:cxnLst/>
            <a:rect l="l" t="t" r="r" b="b"/>
            <a:pathLst>
              <a:path w="4626468" h="4575998" extrusionOk="0">
                <a:moveTo>
                  <a:pt x="0" y="0"/>
                </a:moveTo>
                <a:lnTo>
                  <a:pt x="4626468" y="0"/>
                </a:lnTo>
                <a:lnTo>
                  <a:pt x="4626468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153" name="Google Shape;153;p5"/>
          <p:cNvSpPr txBox="1"/>
          <p:nvPr/>
        </p:nvSpPr>
        <p:spPr>
          <a:xfrm>
            <a:off x="14141311" y="6442453"/>
            <a:ext cx="3238236" cy="246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4" b="0" i="0" u="none" strike="noStrike" cap="non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Parte de la Taxonomía de Bloom nos habla de la parte de crear (llevar a la realidad la teoría aprendida) trata de dar ejemplos de este estilo, si aplican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Google Shape;158;p6"/>
          <p:cNvSpPr txBox="1"/>
          <p:nvPr/>
        </p:nvSpPr>
        <p:spPr>
          <a:xfrm>
            <a:off x="960120" y="7166608"/>
            <a:ext cx="5128485" cy="211817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i="0" u="none" strike="noStrike" kern="1200" cap="none">
                <a:solidFill>
                  <a:schemeClr val="tx1"/>
                </a:solidFill>
                <a:latin typeface="+mj-lt"/>
                <a:ea typeface="+mj-ea"/>
                <a:cs typeface="+mj-cs"/>
                <a:sym typeface="Impact"/>
              </a:rPr>
              <a:t>CONCEPTOS CLAVE APRENDIDOS </a:t>
            </a:r>
            <a:endParaRPr lang="en-US" sz="4500" kern="1200">
              <a:solidFill>
                <a:schemeClr val="tx1"/>
              </a:solidFill>
              <a:latin typeface="+mj-lt"/>
              <a:ea typeface="+mj-ea"/>
              <a:cs typeface="+mj-cs"/>
              <a:sym typeface="Impact"/>
            </a:endParaRPr>
          </a:p>
        </p:txBody>
      </p:sp>
      <p:pic>
        <p:nvPicPr>
          <p:cNvPr id="2050" name="Picture 2" descr="Share these 20 brilliant ideas with your favorite teachers (and ...">
            <a:extLst>
              <a:ext uri="{FF2B5EF4-FFF2-40B4-BE49-F238E27FC236}">
                <a16:creationId xmlns:a16="http://schemas.microsoft.com/office/drawing/2014/main" id="{6EB4DBF8-B282-371E-AF53-FD408BFCF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2" b="19189"/>
          <a:stretch>
            <a:fillRect/>
          </a:stretch>
        </p:blipFill>
        <p:spPr bwMode="auto">
          <a:xfrm>
            <a:off x="20" y="10"/>
            <a:ext cx="18287980" cy="6837635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91958" y="8202309"/>
            <a:ext cx="2057400" cy="27432"/>
          </a:xfrm>
          <a:custGeom>
            <a:avLst/>
            <a:gdLst>
              <a:gd name="connsiteX0" fmla="*/ 0 w 2057400"/>
              <a:gd name="connsiteY0" fmla="*/ 0 h 27432"/>
              <a:gd name="connsiteX1" fmla="*/ 685800 w 2057400"/>
              <a:gd name="connsiteY1" fmla="*/ 0 h 27432"/>
              <a:gd name="connsiteX2" fmla="*/ 1309878 w 2057400"/>
              <a:gd name="connsiteY2" fmla="*/ 0 h 27432"/>
              <a:gd name="connsiteX3" fmla="*/ 2057400 w 2057400"/>
              <a:gd name="connsiteY3" fmla="*/ 0 h 27432"/>
              <a:gd name="connsiteX4" fmla="*/ 2057400 w 2057400"/>
              <a:gd name="connsiteY4" fmla="*/ 27432 h 27432"/>
              <a:gd name="connsiteX5" fmla="*/ 1330452 w 2057400"/>
              <a:gd name="connsiteY5" fmla="*/ 27432 h 27432"/>
              <a:gd name="connsiteX6" fmla="*/ 685800 w 2057400"/>
              <a:gd name="connsiteY6" fmla="*/ 27432 h 27432"/>
              <a:gd name="connsiteX7" fmla="*/ 0 w 2057400"/>
              <a:gd name="connsiteY7" fmla="*/ 27432 h 27432"/>
              <a:gd name="connsiteX8" fmla="*/ 0 w 2057400"/>
              <a:gd name="connsiteY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400" h="27432" fill="none" extrusionOk="0">
                <a:moveTo>
                  <a:pt x="0" y="0"/>
                </a:moveTo>
                <a:cubicBezTo>
                  <a:pt x="302803" y="-32679"/>
                  <a:pt x="450041" y="32706"/>
                  <a:pt x="685800" y="0"/>
                </a:cubicBezTo>
                <a:cubicBezTo>
                  <a:pt x="921559" y="-32706"/>
                  <a:pt x="1009847" y="29047"/>
                  <a:pt x="1309878" y="0"/>
                </a:cubicBezTo>
                <a:cubicBezTo>
                  <a:pt x="1609909" y="-29047"/>
                  <a:pt x="1809302" y="29901"/>
                  <a:pt x="2057400" y="0"/>
                </a:cubicBezTo>
                <a:cubicBezTo>
                  <a:pt x="2056280" y="10493"/>
                  <a:pt x="2057243" y="20203"/>
                  <a:pt x="2057400" y="27432"/>
                </a:cubicBezTo>
                <a:cubicBezTo>
                  <a:pt x="1773018" y="-8870"/>
                  <a:pt x="1583133" y="36663"/>
                  <a:pt x="1330452" y="27432"/>
                </a:cubicBezTo>
                <a:cubicBezTo>
                  <a:pt x="1077771" y="18201"/>
                  <a:pt x="835436" y="58848"/>
                  <a:pt x="685800" y="27432"/>
                </a:cubicBezTo>
                <a:cubicBezTo>
                  <a:pt x="536164" y="-3984"/>
                  <a:pt x="241183" y="24057"/>
                  <a:pt x="0" y="27432"/>
                </a:cubicBezTo>
                <a:cubicBezTo>
                  <a:pt x="-47" y="18228"/>
                  <a:pt x="-305" y="9449"/>
                  <a:pt x="0" y="0"/>
                </a:cubicBezTo>
                <a:close/>
              </a:path>
              <a:path w="2057400" h="27432" stroke="0" extrusionOk="0">
                <a:moveTo>
                  <a:pt x="0" y="0"/>
                </a:moveTo>
                <a:cubicBezTo>
                  <a:pt x="303435" y="-7297"/>
                  <a:pt x="415843" y="-14809"/>
                  <a:pt x="624078" y="0"/>
                </a:cubicBezTo>
                <a:cubicBezTo>
                  <a:pt x="832313" y="14809"/>
                  <a:pt x="1133755" y="24795"/>
                  <a:pt x="1289304" y="0"/>
                </a:cubicBezTo>
                <a:cubicBezTo>
                  <a:pt x="1444853" y="-24795"/>
                  <a:pt x="1722910" y="22004"/>
                  <a:pt x="2057400" y="0"/>
                </a:cubicBezTo>
                <a:cubicBezTo>
                  <a:pt x="2056965" y="10475"/>
                  <a:pt x="2058277" y="19313"/>
                  <a:pt x="2057400" y="27432"/>
                </a:cubicBezTo>
                <a:cubicBezTo>
                  <a:pt x="1751285" y="-1123"/>
                  <a:pt x="1645759" y="29270"/>
                  <a:pt x="1412748" y="27432"/>
                </a:cubicBezTo>
                <a:cubicBezTo>
                  <a:pt x="1179737" y="25594"/>
                  <a:pt x="962869" y="32322"/>
                  <a:pt x="685800" y="27432"/>
                </a:cubicBezTo>
                <a:cubicBezTo>
                  <a:pt x="408731" y="22542"/>
                  <a:pt x="220204" y="52941"/>
                  <a:pt x="0" y="27432"/>
                </a:cubicBezTo>
                <a:cubicBezTo>
                  <a:pt x="-933" y="21824"/>
                  <a:pt x="-517" y="1114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159;p6"/>
          <p:cNvSpPr txBox="1"/>
          <p:nvPr/>
        </p:nvSpPr>
        <p:spPr>
          <a:xfrm>
            <a:off x="6981441" y="7166608"/>
            <a:ext cx="10346439" cy="209883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0" i="0" u="none" strike="noStrike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Rele</a:t>
            </a:r>
          </a:p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Módulo</a:t>
            </a: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wifi</a:t>
            </a: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/Bluetooth</a:t>
            </a:r>
          </a:p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Actuador</a:t>
            </a: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Eléctrico</a:t>
            </a:r>
            <a:endParaRPr lang="en-US" sz="4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Google Shape;166;p7"/>
          <p:cNvSpPr txBox="1"/>
          <p:nvPr/>
        </p:nvSpPr>
        <p:spPr>
          <a:xfrm>
            <a:off x="946404" y="960120"/>
            <a:ext cx="7228332" cy="222199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Impact"/>
              </a:rPr>
              <a:t>NOMBRE DEL </a:t>
            </a:r>
            <a:r>
              <a:rPr lang="en-US" sz="5100" i="0" u="none" strike="noStrike" kern="1200" cap="none">
                <a:solidFill>
                  <a:schemeClr val="tx1"/>
                </a:solidFill>
                <a:latin typeface="+mj-lt"/>
                <a:ea typeface="+mj-ea"/>
                <a:cs typeface="+mj-cs"/>
                <a:sym typeface="Impact"/>
              </a:rPr>
              <a:t>VALOR Y/O ACTITUD</a:t>
            </a:r>
            <a:endParaRPr lang="en-US" sz="5100" kern="1200">
              <a:solidFill>
                <a:schemeClr val="tx1"/>
              </a:solidFill>
              <a:latin typeface="+mj-lt"/>
              <a:ea typeface="+mj-ea"/>
              <a:cs typeface="+mj-cs"/>
              <a:sym typeface="Impact"/>
            </a:endParaRP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559302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Google Shape;171;p7"/>
          <p:cNvSpPr txBox="1"/>
          <p:nvPr/>
        </p:nvSpPr>
        <p:spPr>
          <a:xfrm>
            <a:off x="946404" y="3991356"/>
            <a:ext cx="7228332" cy="532180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Compromiso: Asegura que cada integrante mantenga y mejore la parte que le toca del sistema.</a:t>
            </a:r>
          </a:p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Toma de decisiones conjunta: Define de forma consensuada cómo debe actuar el sistema ante eventos.</a:t>
            </a:r>
          </a:p>
        </p:txBody>
      </p:sp>
      <p:pic>
        <p:nvPicPr>
          <p:cNvPr id="3074" name="Picture 2" descr="LOS VALORES">
            <a:extLst>
              <a:ext uri="{FF2B5EF4-FFF2-40B4-BE49-F238E27FC236}">
                <a16:creationId xmlns:a16="http://schemas.microsoft.com/office/drawing/2014/main" id="{0A911F3A-F848-173D-097F-325F2DEC7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8572" y="2840498"/>
            <a:ext cx="8188452" cy="460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/>
        </p:nvSpPr>
        <p:spPr>
          <a:xfrm>
            <a:off x="2507390" y="1000125"/>
            <a:ext cx="13503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 i="0" u="none" strike="noStrike" cap="none">
                <a:solidFill>
                  <a:srgbClr val="131416"/>
                </a:solidFill>
                <a:latin typeface="Impact"/>
                <a:ea typeface="Impact"/>
                <a:cs typeface="Impact"/>
                <a:sym typeface="Impact"/>
              </a:rPr>
              <a:t>REFERENCIAS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732482" y="4305318"/>
            <a:ext cx="12714713" cy="610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151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https://www.arduino.cc</a:t>
            </a:r>
            <a:endParaRPr lang="en-US" sz="3151" b="0" i="0" u="none" strike="noStrike" cap="none" dirty="0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151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https://www.st.com/resource/en/reference_manual/dm00031020-stm32f405-415-407-417-427-437-advanced-arm-based-32-bit-mcus-stmicroelectronics.pdf</a:t>
            </a:r>
            <a:endParaRPr lang="en-US" sz="3151" b="0" i="0" u="none" strike="noStrike" cap="none" dirty="0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151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https://www.cisco.com/c/en/us/solutions/internet-of-things/iot-stack-explained.html</a:t>
            </a:r>
            <a:endParaRPr lang="en-US" sz="3151" b="0" i="0" u="none" strike="noStrike" cap="none" dirty="0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151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https://www.electronicdesign.com/technologies/iot/article/21124294/the-internet-of-things-protocols-you-need-to-know</a:t>
            </a:r>
            <a:endParaRPr lang="en-US" sz="3151" b="0" i="0" u="none" strike="noStrike" cap="none" dirty="0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151" b="0" i="0" u="none" strike="noStrike" cap="non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https://randomnerdtutorials.com/esp32-wi-fi-mode-access-point/</a:t>
            </a:r>
            <a:endParaRPr lang="en-US" sz="3151" b="0" i="0" u="none" strike="noStrike" cap="none" dirty="0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13447195" y="5334021"/>
            <a:ext cx="4626468" cy="4575998"/>
          </a:xfrm>
          <a:custGeom>
            <a:avLst/>
            <a:gdLst/>
            <a:ahLst/>
            <a:cxnLst/>
            <a:rect l="l" t="t" r="r" b="b"/>
            <a:pathLst>
              <a:path w="4626468" h="4575998" extrusionOk="0">
                <a:moveTo>
                  <a:pt x="0" y="0"/>
                </a:moveTo>
                <a:lnTo>
                  <a:pt x="4626468" y="0"/>
                </a:lnTo>
                <a:lnTo>
                  <a:pt x="4626468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179" name="Google Shape;179;p8"/>
          <p:cNvSpPr txBox="1"/>
          <p:nvPr/>
        </p:nvSpPr>
        <p:spPr>
          <a:xfrm>
            <a:off x="14236857" y="6780527"/>
            <a:ext cx="3238236" cy="211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4" b="0" i="0" u="none" strike="noStrike" cap="non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Colocaras la referencias que apliquen de aquel materia, bibliográfico o paginas de internet del cual te has basado para generar tu presentación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 txBox="1"/>
          <p:nvPr/>
        </p:nvSpPr>
        <p:spPr>
          <a:xfrm>
            <a:off x="4437795" y="3389104"/>
            <a:ext cx="8658900" cy="19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9" i="0" u="none" strike="noStrike" cap="none">
                <a:solidFill>
                  <a:srgbClr val="131416"/>
                </a:solidFill>
                <a:latin typeface="Impact"/>
                <a:ea typeface="Impact"/>
                <a:cs typeface="Impact"/>
                <a:sym typeface="Impact"/>
              </a:rPr>
              <a:t>¡GRACIAS POR SU  ATENCIÓN!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just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99" i="0" u="none" strike="noStrike" cap="none">
              <a:solidFill>
                <a:srgbClr val="13141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5414714" y="5958103"/>
            <a:ext cx="6704991" cy="89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DUDAS</a:t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13963751" y="1028700"/>
            <a:ext cx="2757268" cy="3770970"/>
          </a:xfrm>
          <a:custGeom>
            <a:avLst/>
            <a:gdLst/>
            <a:ahLst/>
            <a:cxnLst/>
            <a:rect l="l" t="t" r="r" b="b"/>
            <a:pathLst>
              <a:path w="2757268" h="3770970" extrusionOk="0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187" name="Google Shape;187;p9"/>
          <p:cNvSpPr txBox="1"/>
          <p:nvPr/>
        </p:nvSpPr>
        <p:spPr>
          <a:xfrm>
            <a:off x="2411098" y="7899735"/>
            <a:ext cx="13465804" cy="7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RECUERDA QUE TENEMOS NUESTRO FORO SEMANAL DONDE PUEDES CONSULTAR CUALQUIER DUDA QUE TE SURJA EN LA SEMANA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1332012" y="4570467"/>
            <a:ext cx="4613551" cy="845385"/>
            <a:chOff x="0" y="-76200"/>
            <a:chExt cx="1964221" cy="359923"/>
          </a:xfrm>
        </p:grpSpPr>
        <p:sp>
          <p:nvSpPr>
            <p:cNvPr id="97" name="Google Shape;97;p2"/>
            <p:cNvSpPr/>
            <p:nvPr/>
          </p:nvSpPr>
          <p:spPr>
            <a:xfrm>
              <a:off x="0" y="0"/>
              <a:ext cx="1964221" cy="283723"/>
            </a:xfrm>
            <a:custGeom>
              <a:avLst/>
              <a:gdLst/>
              <a:ahLst/>
              <a:cxnLst/>
              <a:rect l="l" t="t" r="r" b="b"/>
              <a:pathLst>
                <a:path w="1964221" h="283723" extrusionOk="0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Actuadores</a:t>
              </a:r>
              <a:endParaRPr dirty="0"/>
            </a:p>
          </p:txBody>
        </p:sp>
      </p:grpSp>
      <p:sp>
        <p:nvSpPr>
          <p:cNvPr id="99" name="Google Shape;99;p2"/>
          <p:cNvSpPr/>
          <p:nvPr/>
        </p:nvSpPr>
        <p:spPr>
          <a:xfrm>
            <a:off x="878654" y="4740441"/>
            <a:ext cx="453358" cy="550094"/>
          </a:xfrm>
          <a:custGeom>
            <a:avLst/>
            <a:gdLst/>
            <a:ahLst/>
            <a:cxnLst/>
            <a:rect l="l" t="t" r="r" b="b"/>
            <a:pathLst>
              <a:path w="453358" h="550094" extrusionOk="0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866989" y="3013983"/>
            <a:ext cx="4115190" cy="1556484"/>
            <a:chOff x="0" y="-76200"/>
            <a:chExt cx="1083836" cy="409938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1083836" cy="333738"/>
            </a:xfrm>
            <a:custGeom>
              <a:avLst/>
              <a:gdLst/>
              <a:ahLst/>
              <a:cxnLst/>
              <a:rect l="l" t="t" r="r" b="b"/>
              <a:pathLst>
                <a:path w="1083836" h="333738" extrusionOk="0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RECORDATORIOS</a:t>
              </a: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>
            <a:off x="651754" y="3429735"/>
            <a:ext cx="753892" cy="872928"/>
          </a:xfrm>
          <a:custGeom>
            <a:avLst/>
            <a:gdLst/>
            <a:ahLst/>
            <a:cxnLst/>
            <a:rect l="l" t="t" r="r" b="b"/>
            <a:pathLst>
              <a:path w="753892" h="872928" extrusionOk="0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104" name="Google Shape;104;p2"/>
          <p:cNvSpPr txBox="1"/>
          <p:nvPr/>
        </p:nvSpPr>
        <p:spPr>
          <a:xfrm>
            <a:off x="651749" y="490900"/>
            <a:ext cx="7710301" cy="230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i="0" u="none" strike="noStrike" cap="none">
                <a:solidFill>
                  <a:srgbClr val="131416"/>
                </a:solidFill>
                <a:latin typeface="Pacifico"/>
                <a:ea typeface="Pacifico"/>
                <a:cs typeface="Pacifico"/>
                <a:sym typeface="Pacifico"/>
              </a:rPr>
              <a:t>Agenda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0105990" y="390767"/>
            <a:ext cx="84168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i="0" u="none" strike="noStrike" cap="none">
                <a:solidFill>
                  <a:srgbClr val="131416"/>
                </a:solidFill>
                <a:latin typeface="Lobster"/>
                <a:ea typeface="Lobster"/>
                <a:cs typeface="Lobster"/>
                <a:sym typeface="Lobster"/>
              </a:rPr>
              <a:t>Recursos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grpSp>
        <p:nvGrpSpPr>
          <p:cNvPr id="106" name="Google Shape;106;p2"/>
          <p:cNvGrpSpPr/>
          <p:nvPr/>
        </p:nvGrpSpPr>
        <p:grpSpPr>
          <a:xfrm>
            <a:off x="11501346" y="2723460"/>
            <a:ext cx="5592105" cy="1776319"/>
            <a:chOff x="-62804" y="-134099"/>
            <a:chExt cx="1472818" cy="467837"/>
          </a:xfrm>
        </p:grpSpPr>
        <p:sp>
          <p:nvSpPr>
            <p:cNvPr id="107" name="Google Shape;107;p2"/>
            <p:cNvSpPr/>
            <p:nvPr/>
          </p:nvSpPr>
          <p:spPr>
            <a:xfrm>
              <a:off x="0" y="0"/>
              <a:ext cx="1410014" cy="333738"/>
            </a:xfrm>
            <a:custGeom>
              <a:avLst/>
              <a:gdLst/>
              <a:ahLst/>
              <a:cxnLst/>
              <a:rect l="l" t="t" r="r" b="b"/>
              <a:pathLst>
                <a:path w="1410014" h="333738" extrusionOk="0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-62804" y="-134099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99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https://youtu.be/zT-FJnJt2qo</a:t>
              </a:r>
              <a:endParaRPr dirty="0"/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1637567" y="6535060"/>
            <a:ext cx="5353646" cy="1701145"/>
            <a:chOff x="0" y="-114300"/>
            <a:chExt cx="1410014" cy="448038"/>
          </a:xfrm>
        </p:grpSpPr>
        <p:sp>
          <p:nvSpPr>
            <p:cNvPr id="110" name="Google Shape;110;p2"/>
            <p:cNvSpPr/>
            <p:nvPr/>
          </p:nvSpPr>
          <p:spPr>
            <a:xfrm>
              <a:off x="0" y="0"/>
              <a:ext cx="1410014" cy="333738"/>
            </a:xfrm>
            <a:custGeom>
              <a:avLst/>
              <a:gdLst/>
              <a:ahLst/>
              <a:cxnLst/>
              <a:rect l="l" t="t" r="r" b="b"/>
              <a:pathLst>
                <a:path w="1410014" h="333738" extrusionOk="0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99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 de </a:t>
              </a:r>
              <a:r>
                <a:rPr lang="en-US" sz="4499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Quizziz</a:t>
              </a:r>
              <a:endParaRPr dirty="0"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1562230" y="5410637"/>
            <a:ext cx="4613551" cy="845385"/>
            <a:chOff x="0" y="-76200"/>
            <a:chExt cx="1964221" cy="359923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1964221" cy="283723"/>
            </a:xfrm>
            <a:custGeom>
              <a:avLst/>
              <a:gdLst/>
              <a:ahLst/>
              <a:cxnLst/>
              <a:rect l="l" t="t" r="r" b="b"/>
              <a:pathLst>
                <a:path w="1964221" h="283723" extrusionOk="0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Introducción</a:t>
              </a:r>
              <a:r>
                <a:rPr lang="en-US" sz="2799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 IoT</a:t>
              </a:r>
              <a:endParaRPr dirty="0"/>
            </a:p>
          </p:txBody>
        </p:sp>
      </p:grpSp>
      <p:sp>
        <p:nvSpPr>
          <p:cNvPr id="124" name="Google Shape;124;p2"/>
          <p:cNvSpPr/>
          <p:nvPr/>
        </p:nvSpPr>
        <p:spPr>
          <a:xfrm>
            <a:off x="878654" y="5623280"/>
            <a:ext cx="453358" cy="550094"/>
          </a:xfrm>
          <a:custGeom>
            <a:avLst/>
            <a:gdLst/>
            <a:ahLst/>
            <a:cxnLst/>
            <a:rect l="l" t="t" r="r" b="b"/>
            <a:pathLst>
              <a:path w="453358" h="550094" extrusionOk="0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128" name="Google Shape;128;p2"/>
          <p:cNvSpPr/>
          <p:nvPr/>
        </p:nvSpPr>
        <p:spPr>
          <a:xfrm>
            <a:off x="6488300" y="5365870"/>
            <a:ext cx="4626468" cy="4575998"/>
          </a:xfrm>
          <a:custGeom>
            <a:avLst/>
            <a:gdLst/>
            <a:ahLst/>
            <a:cxnLst/>
            <a:rect l="l" t="t" r="r" b="b"/>
            <a:pathLst>
              <a:path w="4626468" h="4575998" extrusionOk="0">
                <a:moveTo>
                  <a:pt x="0" y="0"/>
                </a:moveTo>
                <a:lnTo>
                  <a:pt x="4626468" y="0"/>
                </a:lnTo>
                <a:lnTo>
                  <a:pt x="4626468" y="4575997"/>
                </a:lnTo>
                <a:lnTo>
                  <a:pt x="0" y="4575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129" name="Google Shape;129;p2"/>
          <p:cNvSpPr txBox="1"/>
          <p:nvPr/>
        </p:nvSpPr>
        <p:spPr>
          <a:xfrm>
            <a:off x="7087316" y="6295138"/>
            <a:ext cx="3428436" cy="273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1" b="0" i="0" u="none" strike="noStrike" cap="non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Colocaras todos los recordatorios como lo sean, cortos, entregas, horarios de calificación. Colocaras, link de video y link o codigo de quizziz si lo amerita </a:t>
            </a:r>
            <a:endParaRPr/>
          </a:p>
        </p:txBody>
      </p:sp>
      <p:grpSp>
        <p:nvGrpSpPr>
          <p:cNvPr id="2" name="Google Shape;106;p2">
            <a:extLst>
              <a:ext uri="{FF2B5EF4-FFF2-40B4-BE49-F238E27FC236}">
                <a16:creationId xmlns:a16="http://schemas.microsoft.com/office/drawing/2014/main" id="{FDE02AB5-D278-5780-2393-9BA4A7A86B28}"/>
              </a:ext>
            </a:extLst>
          </p:cNvPr>
          <p:cNvGrpSpPr/>
          <p:nvPr/>
        </p:nvGrpSpPr>
        <p:grpSpPr>
          <a:xfrm>
            <a:off x="11399108" y="4734848"/>
            <a:ext cx="5592105" cy="1776319"/>
            <a:chOff x="-62804" y="-134099"/>
            <a:chExt cx="1472818" cy="467837"/>
          </a:xfrm>
        </p:grpSpPr>
        <p:sp>
          <p:nvSpPr>
            <p:cNvPr id="3" name="Google Shape;107;p2">
              <a:extLst>
                <a:ext uri="{FF2B5EF4-FFF2-40B4-BE49-F238E27FC236}">
                  <a16:creationId xmlns:a16="http://schemas.microsoft.com/office/drawing/2014/main" id="{554A0DA3-ACF4-8000-77B3-4A50E907BF62}"/>
                </a:ext>
              </a:extLst>
            </p:cNvPr>
            <p:cNvSpPr/>
            <p:nvPr/>
          </p:nvSpPr>
          <p:spPr>
            <a:xfrm>
              <a:off x="0" y="0"/>
              <a:ext cx="1410014" cy="333738"/>
            </a:xfrm>
            <a:custGeom>
              <a:avLst/>
              <a:gdLst/>
              <a:ahLst/>
              <a:cxnLst/>
              <a:rect l="l" t="t" r="r" b="b"/>
              <a:pathLst>
                <a:path w="1410014" h="333738" extrusionOk="0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4" name="Google Shape;108;p2">
              <a:extLst>
                <a:ext uri="{FF2B5EF4-FFF2-40B4-BE49-F238E27FC236}">
                  <a16:creationId xmlns:a16="http://schemas.microsoft.com/office/drawing/2014/main" id="{47717262-13A9-7E26-B7E5-D1DB968914D8}"/>
                </a:ext>
              </a:extLst>
            </p:cNvPr>
            <p:cNvSpPr txBox="1"/>
            <p:nvPr/>
          </p:nvSpPr>
          <p:spPr>
            <a:xfrm>
              <a:off x="-62804" y="-134099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99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https://youtu.be/pPfTYfubcEA</a:t>
              </a: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0298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3"/>
          <p:cNvSpPr txBox="1"/>
          <p:nvPr/>
        </p:nvSpPr>
        <p:spPr>
          <a:xfrm>
            <a:off x="1307163" y="1028700"/>
            <a:ext cx="6529674" cy="221199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0" u="none" strike="noStrike" kern="1200" cap="none">
                <a:solidFill>
                  <a:srgbClr val="595959"/>
                </a:solidFill>
                <a:latin typeface="+mj-lt"/>
                <a:ea typeface="+mj-ea"/>
                <a:cs typeface="+mj-cs"/>
                <a:sym typeface="Impact"/>
              </a:rPr>
              <a:t>COMPETENCIA(S) QUE DESARROLLAREMOS</a:t>
            </a:r>
            <a:endParaRPr lang="en-US" sz="4800" kern="1200">
              <a:solidFill>
                <a:srgbClr val="595959"/>
              </a:solidFill>
              <a:latin typeface="+mj-lt"/>
              <a:ea typeface="+mj-ea"/>
              <a:cs typeface="+mj-cs"/>
              <a:sym typeface="Impact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307163" y="3671005"/>
            <a:ext cx="6529674" cy="56556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i="0" u="none" strike="noStrike" kern="1200" cap="none">
                <a:solidFill>
                  <a:srgbClr val="595959"/>
                </a:solidFill>
                <a:latin typeface="+mn-lt"/>
                <a:ea typeface="+mn-ea"/>
                <a:cs typeface="+mn-cs"/>
                <a:sym typeface="Open Sans"/>
              </a:rPr>
              <a:t>configura un sistema IoT basado en Arduino y Raspberry Pi utilizando protocolos como MQTT y bibliotecas específicas para implementar comunicación segura entre dispositivos embebidos</a:t>
            </a:r>
            <a:endParaRPr lang="en-US" sz="30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Test de competencias laborales: qué es, ventajas y ejemplos">
            <a:extLst>
              <a:ext uri="{FF2B5EF4-FFF2-40B4-BE49-F238E27FC236}">
                <a16:creationId xmlns:a16="http://schemas.microsoft.com/office/drawing/2014/main" id="{AFD83C85-A7B3-E1E3-338D-85407E5E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72701" y="3294833"/>
            <a:ext cx="7195584" cy="376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¿Qué son los Actuadores? | Actuadores Industriales | Tipos De ...">
            <a:extLst>
              <a:ext uri="{FF2B5EF4-FFF2-40B4-BE49-F238E27FC236}">
                <a16:creationId xmlns:a16="http://schemas.microsoft.com/office/drawing/2014/main" id="{DE0BDD21-08B1-A603-6590-0727AAA4E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1" r="7349"/>
          <a:stretch>
            <a:fillRect/>
          </a:stretch>
        </p:blipFill>
        <p:spPr bwMode="auto">
          <a:xfrm>
            <a:off x="5285232" y="10"/>
            <a:ext cx="13002768" cy="102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882D12-B9C3-D196-57AC-F13CEF492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971" y="1683544"/>
            <a:ext cx="6035040" cy="4806201"/>
          </a:xfrm>
        </p:spPr>
        <p:txBody>
          <a:bodyPr anchor="b">
            <a:normAutofit/>
          </a:bodyPr>
          <a:lstStyle/>
          <a:p>
            <a:pPr algn="l"/>
            <a:r>
              <a:rPr lang="es-GT" sz="7200" b="1"/>
              <a:t>ACTUADORES</a:t>
            </a:r>
            <a:br>
              <a:rPr lang="es-GT" sz="7200" b="1"/>
            </a:br>
            <a:br>
              <a:rPr lang="es-GT" sz="7200" b="1"/>
            </a:br>
            <a:r>
              <a:rPr lang="es-GT" sz="7200" b="1"/>
              <a:t>¿QUÉ SON LOS ACTUADORES?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FA92AA-7446-5466-9607-B279BBC40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970" y="7309383"/>
            <a:ext cx="6035038" cy="181221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 sz="2300"/>
              <a:t> Los actuadores son dispositivos que convierten señales eléctricas o electrónicas en acciones físicas. Son fundamentales en sistemas automatizados para controlar mecanismos o procesos.</a:t>
            </a:r>
            <a:endParaRPr lang="es-GT" sz="230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596646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64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B62EE-F7CC-1189-76ED-A2866E255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119BD2-4B35-F63A-DED2-2B28B2281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715" y="4441074"/>
            <a:ext cx="6054501" cy="3581400"/>
          </a:xfrm>
        </p:spPr>
        <p:txBody>
          <a:bodyPr anchor="t">
            <a:normAutofit/>
          </a:bodyPr>
          <a:lstStyle/>
          <a:p>
            <a:pPr algn="l"/>
            <a:r>
              <a:rPr lang="es-GT" sz="8100" b="1"/>
              <a:t>RELÉS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83DEB2-B442-5ACF-76BA-F8106A593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713" y="1429555"/>
            <a:ext cx="6054500" cy="256477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 sz="2800"/>
              <a:t>Los relés son interruptores eléctricos operados magnéticamente. Se usan para controlar circuitos de alta potencia con señales de baja tensión, como las que generan microcontroladores.</a:t>
            </a:r>
            <a:endParaRPr lang="es-GT" sz="280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477488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ricotronika: ¿Como funciona un relé electromecánico?">
            <a:extLst>
              <a:ext uri="{FF2B5EF4-FFF2-40B4-BE49-F238E27FC236}">
                <a16:creationId xmlns:a16="http://schemas.microsoft.com/office/drawing/2014/main" id="{A9CE53B4-A49B-520B-F309-DD47F0B18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3738" y="1445675"/>
            <a:ext cx="8304001" cy="730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6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FC52AF-FE30-7F97-FF03-098D75333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81" name="Arc 3080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822530" y="4720785"/>
            <a:ext cx="4481849" cy="448184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9BF09E-72D5-02B2-EE0C-632D5983F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222" y="3484296"/>
            <a:ext cx="8236635" cy="3581400"/>
          </a:xfrm>
        </p:spPr>
        <p:txBody>
          <a:bodyPr anchor="b">
            <a:normAutofit/>
          </a:bodyPr>
          <a:lstStyle/>
          <a:p>
            <a:pPr algn="l"/>
            <a:r>
              <a:rPr lang="es-GT" b="1" dirty="0"/>
              <a:t>ACTUADORES MECÁNICOS</a:t>
            </a:r>
            <a:endParaRPr lang="es-GT" b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BF2EB3-1C24-C1FA-71F6-EA98BC894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5222" y="7203807"/>
            <a:ext cx="8236635" cy="2117989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/>
              <a:t>Incluyen motores, servomotores y solenoides. Estos dispositivos generan movimiento físico y se emplean comúnmente en robots, puertas automáticas y sistemas CNC.</a:t>
            </a:r>
            <a:endParaRPr lang="es-GT"/>
          </a:p>
        </p:txBody>
      </p:sp>
      <p:pic>
        <p:nvPicPr>
          <p:cNvPr id="3074" name="Picture 2" descr="SERVO MOTOR MG996R - Geek Electronics">
            <a:extLst>
              <a:ext uri="{FF2B5EF4-FFF2-40B4-BE49-F238E27FC236}">
                <a16:creationId xmlns:a16="http://schemas.microsoft.com/office/drawing/2014/main" id="{44F8117F-E27C-0ABF-E622-20CB10A63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6599" y="981850"/>
            <a:ext cx="7753923" cy="7753923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57876" y="671044"/>
            <a:ext cx="1101211" cy="1101212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19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CA0E5-A614-0FE7-83F3-539BDB06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8" name="Rectangle 4102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8288000" cy="10286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C7510D-2D1E-D00E-6BC5-255DE35DD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958" y="1518804"/>
            <a:ext cx="6919950" cy="4744836"/>
          </a:xfrm>
        </p:spPr>
        <p:txBody>
          <a:bodyPr anchor="t">
            <a:normAutofit/>
          </a:bodyPr>
          <a:lstStyle/>
          <a:p>
            <a:pPr algn="l"/>
            <a:r>
              <a:rPr lang="es-GT" sz="7200" b="1"/>
              <a:t>ACTUADORES NEUMÁTICOS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73309A-116C-1BEC-12D9-1AFA5EB40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957" y="6583680"/>
            <a:ext cx="6612342" cy="1789222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 sz="2700"/>
              <a:t>Funcionan mediante aire comprimido y se utilizan en aplicaciones industriales donde se requiere fuerza controlada, como en prensas, válvulas y brazos robóticos.</a:t>
            </a:r>
            <a:endParaRPr lang="es-GT" sz="2700"/>
          </a:p>
        </p:txBody>
      </p:sp>
      <p:sp>
        <p:nvSpPr>
          <p:cNvPr id="4119" name="Rectangle 410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85004" y="-4"/>
            <a:ext cx="6102996" cy="10286999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0" name="Rectangle 4106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85004" y="-4"/>
            <a:ext cx="5417194" cy="102869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1" name="Rectangle 4108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46082" y="-161085"/>
            <a:ext cx="5780835" cy="6102998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ilindros Neumáticos Amplio Catálogo Mejor Precio【PROFESIONALES】">
            <a:extLst>
              <a:ext uri="{FF2B5EF4-FFF2-40B4-BE49-F238E27FC236}">
                <a16:creationId xmlns:a16="http://schemas.microsoft.com/office/drawing/2014/main" id="{6F67041B-80AF-B5FC-43A2-2FF0E625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>
            <a:fillRect/>
          </a:stretch>
        </p:blipFill>
        <p:spPr bwMode="auto">
          <a:xfrm>
            <a:off x="9144000" y="1518804"/>
            <a:ext cx="7134243" cy="7134243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92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153990-5E0B-2A37-95BC-899117344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69C79D-6013-B51E-A70B-D4A9BBED2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2074" y="1109967"/>
            <a:ext cx="8002395" cy="4506217"/>
          </a:xfrm>
        </p:spPr>
        <p:txBody>
          <a:bodyPr>
            <a:normAutofit/>
          </a:bodyPr>
          <a:lstStyle/>
          <a:p>
            <a:r>
              <a:rPr lang="es-GT" b="1" dirty="0"/>
              <a:t>USOS EN LA INDUSTRIA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A6D509-EBFB-FBC5-F871-39EFBA9CD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2072" y="5754295"/>
            <a:ext cx="8002397" cy="3283821"/>
          </a:xfrm>
        </p:spPr>
        <p:txBody>
          <a:bodyPr>
            <a:normAutofit/>
          </a:bodyPr>
          <a:lstStyle/>
          <a:p>
            <a:r>
              <a:rPr lang="es-MX"/>
              <a:t>Los actuadores son clave en líneas de producción automatizadas, control de maquinaria pesada, sistemas de seguridad y manejo de materiales.</a:t>
            </a:r>
            <a:endParaRPr lang="es-GT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5793" y="1"/>
            <a:ext cx="1732713" cy="886514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31" name="Freeform: Shape 513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23578" y="0"/>
            <a:ext cx="2606101" cy="1439304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4367"/>
            <a:ext cx="239611" cy="829494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8753473"/>
            <a:ext cx="2322270" cy="1533527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46641" y="8576859"/>
            <a:ext cx="2657414" cy="171014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122" name="Picture 2" descr="Sistemas productivos ⏰ tipos y características - De Ingeniería Industrial">
            <a:extLst>
              <a:ext uri="{FF2B5EF4-FFF2-40B4-BE49-F238E27FC236}">
                <a16:creationId xmlns:a16="http://schemas.microsoft.com/office/drawing/2014/main" id="{9037D21F-5A7F-76E5-C174-490E20E1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 r="25252" b="-1"/>
          <a:stretch>
            <a:fillRect/>
          </a:stretch>
        </p:blipFill>
        <p:spPr bwMode="auto">
          <a:xfrm>
            <a:off x="947760" y="898080"/>
            <a:ext cx="7767373" cy="7767373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80769" y="9388134"/>
            <a:ext cx="2348910" cy="898867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3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B8C6F-B99A-E148-D5B1-CFAC343B6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C404B6-B8B9-2D2D-0F4E-39A79C9A3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971" y="1683544"/>
            <a:ext cx="6035040" cy="4806201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GT" sz="6700" b="1"/>
              <a:t>INTRODUCCIÓN A IOT</a:t>
            </a:r>
            <a:br>
              <a:rPr lang="es-GT" sz="6700" b="1"/>
            </a:br>
            <a:br>
              <a:rPr lang="es-GT" sz="6700" b="1"/>
            </a:br>
            <a:r>
              <a:rPr lang="es-GT" sz="6700" b="1"/>
              <a:t>FRAMEWORK STACKED DE IOT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50DABC-FA53-049A-2C2A-C010C69FD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971" y="7309383"/>
            <a:ext cx="5899959" cy="181221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 sz="2100"/>
              <a:t>El IoT Stacked Framework organiza las capas tecnológicas del Internet de las Cosas: Dispositivo, Conexión, Plataforma y Aplicación. Cada una cumple funciones específicas en la cadena de comunicación y procesamiento.</a:t>
            </a:r>
            <a:endParaRPr lang="es-GT" sz="2100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603504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146" name="Picture 2" descr="A Simple IoT Framework for Product Managers | Pragmatic Institute">
            <a:extLst>
              <a:ext uri="{FF2B5EF4-FFF2-40B4-BE49-F238E27FC236}">
                <a16:creationId xmlns:a16="http://schemas.microsoft.com/office/drawing/2014/main" id="{8350CD3A-EE3E-804A-27D2-CEE93309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6912" y="2057624"/>
            <a:ext cx="10269544" cy="594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55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622</Words>
  <Application>Microsoft Office PowerPoint</Application>
  <PresentationFormat>Personalizado</PresentationFormat>
  <Paragraphs>56</Paragraphs>
  <Slides>17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Open Sans</vt:lpstr>
      <vt:lpstr>Pacifico</vt:lpstr>
      <vt:lpstr>Arial</vt:lpstr>
      <vt:lpstr>Impact</vt:lpstr>
      <vt:lpstr>Calibri</vt:lpstr>
      <vt:lpstr>Lobster</vt:lpstr>
      <vt:lpstr>Office Theme</vt:lpstr>
      <vt:lpstr>Presentación de PowerPoint</vt:lpstr>
      <vt:lpstr>Presentación de PowerPoint</vt:lpstr>
      <vt:lpstr>Presentación de PowerPoint</vt:lpstr>
      <vt:lpstr>ACTUADORES  ¿QUÉ SON LOS ACTUADORES?</vt:lpstr>
      <vt:lpstr>RELÉS</vt:lpstr>
      <vt:lpstr>ACTUADORES MECÁNICOS</vt:lpstr>
      <vt:lpstr>ACTUADORES NEUMÁTICOS</vt:lpstr>
      <vt:lpstr>USOS EN LA INDUSTRIA</vt:lpstr>
      <vt:lpstr>INTRODUCCIÓN A IOT  FRAMEWORK STACKED DE IOT</vt:lpstr>
      <vt:lpstr>ARQUITECTURAS Y PLACAS UTILIZADAS EN IOT</vt:lpstr>
      <vt:lpstr>PROTOCOLOS DE COMUNICACIÓN</vt:lpstr>
      <vt:lpstr>REDES INALÁMBRICAS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Axel Calderon</cp:lastModifiedBy>
  <cp:revision>16</cp:revision>
  <dcterms:created xsi:type="dcterms:W3CDTF">2006-08-16T00:00:00Z</dcterms:created>
  <dcterms:modified xsi:type="dcterms:W3CDTF">2025-05-21T01:20:22Z</dcterms:modified>
</cp:coreProperties>
</file>